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85" r:id="rId3"/>
    <p:sldId id="284" r:id="rId4"/>
    <p:sldId id="283" r:id="rId5"/>
    <p:sldId id="286" r:id="rId6"/>
    <p:sldId id="287" r:id="rId7"/>
    <p:sldId id="288" r:id="rId8"/>
    <p:sldId id="289" r:id="rId9"/>
    <p:sldId id="291" r:id="rId10"/>
    <p:sldId id="290" r:id="rId11"/>
    <p:sldId id="292" r:id="rId12"/>
    <p:sldId id="293" r:id="rId13"/>
    <p:sldId id="294" r:id="rId14"/>
    <p:sldId id="295" r:id="rId15"/>
  </p:sldIdLst>
  <p:sldSz cx="12188825" cy="6858000"/>
  <p:notesSz cx="6858000" cy="9144000"/>
  <p:embeddedFontLst>
    <p:embeddedFont>
      <p:font typeface="Amasis MT Pro Medium" panose="02040604050005020304" pitchFamily="18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Georgia" panose="02040502050405020303" pitchFamily="18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Black" panose="02000000000000000000" pitchFamily="2" charset="0"/>
      <p:bold r:id="rId35"/>
      <p:boldItalic r:id="rId36"/>
    </p:embeddedFont>
    <p:embeddedFont>
      <p:font typeface="Roboto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A4A3A4"/>
          </p15:clr>
        </p15:guide>
        <p15:guide id="2" pos="143">
          <p15:clr>
            <a:srgbClr val="A4A3A4"/>
          </p15:clr>
        </p15:guide>
        <p15:guide id="3" pos="7535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3" roundtripDataSignature="AMtx7mh3pcqqPeBAAkE6tF/CW2HmCgwY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74494" autoAdjust="0"/>
  </p:normalViewPr>
  <p:slideViewPr>
    <p:cSldViewPr snapToGrid="0">
      <p:cViewPr varScale="1">
        <p:scale>
          <a:sx n="63" d="100"/>
          <a:sy n="63" d="100"/>
        </p:scale>
        <p:origin x="656" y="64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7906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Falls Fire, California, USA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741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b="1" dirty="0"/>
              <a:t>Active Fires As Observed by VIIRS, January-September 2021</a:t>
            </a:r>
          </a:p>
          <a:p>
            <a:r>
              <a:rPr lang="en-US" dirty="0"/>
              <a:t>Source: https://svs.gsfc.nasa.gov/4945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9996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F02CDF4-DCCB-40BA-810E-CF5D7077E3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4476"/>
          <a:stretch/>
        </p:blipFill>
        <p:spPr>
          <a:xfrm>
            <a:off x="-64" y="0"/>
            <a:ext cx="12188889" cy="4606396"/>
          </a:xfrm>
          <a:prstGeom prst="rect">
            <a:avLst/>
          </a:prstGeom>
        </p:spPr>
      </p:pic>
      <p:sp>
        <p:nvSpPr>
          <p:cNvPr id="14" name="Google Shape;14;p28"/>
          <p:cNvSpPr txBox="1"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2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18" name="Google Shape;18;p28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Content">
  <p:cSld name="Basic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5" name="Google Shape;25;p2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National Aeronautics and Space Administration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2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826EB84-CACF-4D46-985D-013271A12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51096" y="6239620"/>
            <a:ext cx="1017242" cy="508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Content">
  <p:cSld name="2_Basic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1170432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32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32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" name="Google Shape;45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asic Content">
  <p:cSld name="3_Basic 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580644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140132" y="1447798"/>
            <a:ext cx="580644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33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p33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" name="Google Shape;5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">
  <p:cSld name="Title + sub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34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34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" name="Google Shape;58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+ sub">
  <p:cSld name="1_Title + sub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35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35"/>
          <p:cNvSpPr txBox="1">
            <a:spLocks noGrp="1"/>
          </p:cNvSpPr>
          <p:nvPr>
            <p:ph type="body" idx="1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3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8" name="Google Shape;6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marR="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rthdata.nasa.gov/learn/find-data/near-real-time/modis-nrt-global-flood-product" TargetMode="External"/><Relationship Id="rId2" Type="http://schemas.openxmlformats.org/officeDocument/2006/relationships/hyperlink" Target="https://www.earthdata.nasa.gov/learn/find-data/near-real-ti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earthdata.nasa.gov/learn/find-data/near-real-time/firm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irms.modaps.eosdis.nasa.gov/tutorials/qgis/" TargetMode="External"/><Relationship Id="rId2" Type="http://schemas.openxmlformats.org/officeDocument/2006/relationships/hyperlink" Target="https://firms.modaps.eosdis.nasa.gov/mapserver/wms-info/#firms-mapke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urs.earthdata.nasa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arthdata.nasa.gov/eosdis/daac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observatory.nasa.gov/images/87111/a-clearer-view-of-fir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odis.gsfc.nasa.gov/data/dataprod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 txBox="1">
            <a:spLocks noGrp="1"/>
          </p:cNvSpPr>
          <p:nvPr>
            <p:ph type="ctrTitle"/>
          </p:nvPr>
        </p:nvSpPr>
        <p:spPr>
          <a:xfrm>
            <a:off x="2147546" y="4786061"/>
            <a:ext cx="11281475" cy="89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en-US" dirty="0">
                <a:latin typeface="+mj-lt"/>
              </a:rPr>
              <a:t>Introduction Applications for MODIS (and VIIRS)</a:t>
            </a:r>
            <a:endParaRPr dirty="0">
              <a:latin typeface="+mj-lt"/>
            </a:endParaRPr>
          </a:p>
        </p:txBody>
      </p:sp>
      <p:sp>
        <p:nvSpPr>
          <p:cNvPr id="75" name="Google Shape;75;p1"/>
          <p:cNvSpPr txBox="1">
            <a:spLocks noGrp="1"/>
          </p:cNvSpPr>
          <p:nvPr>
            <p:ph type="body" idx="1"/>
          </p:nvPr>
        </p:nvSpPr>
        <p:spPr>
          <a:xfrm>
            <a:off x="2146770" y="5636267"/>
            <a:ext cx="8259973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n-US" dirty="0"/>
              <a:t>Perry Oddo &lt;perry.oddo@nasa.gov</a:t>
            </a:r>
            <a:endParaRPr dirty="0"/>
          </a:p>
        </p:txBody>
      </p:sp>
      <p:sp>
        <p:nvSpPr>
          <p:cNvPr id="76" name="Google Shape;76;p1"/>
          <p:cNvSpPr txBox="1">
            <a:spLocks noGrp="1"/>
          </p:cNvSpPr>
          <p:nvPr>
            <p:ph type="body" idx="2"/>
          </p:nvPr>
        </p:nvSpPr>
        <p:spPr>
          <a:xfrm>
            <a:off x="2146770" y="6103264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en-US" dirty="0"/>
              <a:t>15 November, 2022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3B32D91-12A8-4F28-90B9-3870F459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771" y="3723431"/>
            <a:ext cx="2823257" cy="664675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9E5A4F0-12A9-4B10-A374-464942660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7199" y="5026245"/>
            <a:ext cx="3015342" cy="15076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NASA LANCE: Near Real-Time Data and Imagery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NASA's Land, Atmosphere Near real-time Capability for EOS (LANCE):</a:t>
            </a:r>
            <a:br>
              <a:rPr lang="en-US" dirty="0"/>
            </a:br>
            <a:r>
              <a:rPr lang="en-US" dirty="0">
                <a:hlinkClick r:id="rId2"/>
              </a:rPr>
              <a:t>https://www.earthdata.nasa.gov/learn/find-data/near-real-time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n-US" dirty="0"/>
              <a:t>Example:</a:t>
            </a:r>
          </a:p>
          <a:p>
            <a:r>
              <a:rPr lang="en-US" dirty="0"/>
              <a:t>NRT Global Flood Product:</a:t>
            </a:r>
            <a:br>
              <a:rPr lang="en-US" dirty="0"/>
            </a:br>
            <a:r>
              <a:rPr lang="en-US" dirty="0">
                <a:hlinkClick r:id="rId3"/>
              </a:rPr>
              <a:t>https://www.earthdata.nasa.gov/learn/find-data/near-real-time/modis-nrt-global-flood-product</a:t>
            </a:r>
            <a:endParaRPr lang="en-US" dirty="0"/>
          </a:p>
          <a:p>
            <a:pPr lvl="1"/>
            <a:r>
              <a:rPr lang="en-US" dirty="0">
                <a:latin typeface="+mn-lt"/>
              </a:rPr>
              <a:t>250-m surface water map</a:t>
            </a:r>
          </a:p>
        </p:txBody>
      </p:sp>
      <p:pic>
        <p:nvPicPr>
          <p:cNvPr id="8" name="Picture 7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FD3FAB9D-6462-46CB-BD61-FEAED446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5133" y="4003259"/>
            <a:ext cx="7211439" cy="200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79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NASA LANCE: Near Real-Time Data and Imagery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Example:</a:t>
            </a:r>
          </a:p>
          <a:p>
            <a:r>
              <a:rPr lang="en-US" dirty="0"/>
              <a:t>Fire Information for Resource Management System (FIRMS)</a:t>
            </a:r>
            <a:br>
              <a:rPr lang="en-US" dirty="0"/>
            </a:br>
            <a:r>
              <a:rPr lang="en-US" dirty="0">
                <a:hlinkClick r:id="rId2"/>
              </a:rPr>
              <a:t>https://www.earthdata.nasa.gov/learn/find-data/near-real-time/firms</a:t>
            </a:r>
            <a:endParaRPr lang="en-US" dirty="0"/>
          </a:p>
          <a:p>
            <a:pPr lvl="1"/>
            <a:r>
              <a:rPr lang="en-US" dirty="0">
                <a:latin typeface="+mn-lt"/>
              </a:rPr>
              <a:t>MODIS &amp; VIIRS active fires / thermal hotspot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375E09-A278-4349-B1C6-32C618779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4655" y="2976825"/>
            <a:ext cx="7602970" cy="332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8B4B41-FDD1-4F11-8D49-2AFCD67E0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52" y="2852701"/>
            <a:ext cx="11704320" cy="576299"/>
          </a:xfrm>
        </p:spPr>
        <p:txBody>
          <a:bodyPr/>
          <a:lstStyle/>
          <a:p>
            <a:pPr algn="ctr"/>
            <a:r>
              <a:rPr lang="en-US" sz="4000" dirty="0"/>
              <a:t>MODIS/VIIRS Access and Analysis: Exercises</a:t>
            </a:r>
          </a:p>
        </p:txBody>
      </p:sp>
    </p:spTree>
    <p:extLst>
      <p:ext uri="{BB962C8B-B14F-4D97-AF65-F5344CB8AC3E}">
        <p14:creationId xmlns:p14="http://schemas.microsoft.com/office/powerpoint/2010/main" val="916025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1: Import VIIRS fire data into QGIS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First, you will need to request a free web map key:</a:t>
            </a:r>
          </a:p>
          <a:p>
            <a:pPr marL="76200" indent="0">
              <a:buNone/>
            </a:pPr>
            <a:r>
              <a:rPr lang="en-US" dirty="0">
                <a:hlinkClick r:id="rId2"/>
              </a:rPr>
              <a:t>https://firms.modaps.eosdis.nasa.gov/mapserver/wms-info/#firms-mapkey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n-US" dirty="0"/>
              <a:t>Then, follow tutorial on FIRMS website:</a:t>
            </a:r>
          </a:p>
          <a:p>
            <a:pPr marL="76200" indent="0">
              <a:buNone/>
            </a:pPr>
            <a:r>
              <a:rPr lang="en-US" dirty="0">
                <a:hlinkClick r:id="rId3"/>
              </a:rPr>
              <a:t>https://firms.modaps.eosdis.nasa.gov/</a:t>
            </a:r>
            <a:br>
              <a:rPr lang="en-US" dirty="0">
                <a:hlinkClick r:id="rId3"/>
              </a:rPr>
            </a:br>
            <a:r>
              <a:rPr lang="en-US" dirty="0">
                <a:hlinkClick r:id="rId3"/>
              </a:rPr>
              <a:t>tutorials/qgis/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2098F-5168-4B86-B6BF-730E52C09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0083" y="2377440"/>
            <a:ext cx="5906489" cy="395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0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2: Access and Analyze MODIS NDVI with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We will use a tool called </a:t>
            </a:r>
            <a:r>
              <a:rPr lang="en-US" b="1" dirty="0" err="1"/>
              <a:t>Jupyter</a:t>
            </a:r>
            <a:r>
              <a:rPr lang="en-US" b="1" dirty="0"/>
              <a:t> Notebooks</a:t>
            </a:r>
            <a:r>
              <a:rPr lang="en-US" dirty="0"/>
              <a:t> to interactively explore the data</a:t>
            </a:r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en-US" dirty="0"/>
              <a:t>You will need to register for an account for NASA’s </a:t>
            </a:r>
            <a:r>
              <a:rPr lang="en-US" b="1" dirty="0" err="1"/>
              <a:t>Earthdata</a:t>
            </a:r>
            <a:r>
              <a:rPr lang="en-US" dirty="0"/>
              <a:t> Platform:</a:t>
            </a:r>
            <a:br>
              <a:rPr lang="en-US" dirty="0"/>
            </a:br>
            <a:r>
              <a:rPr lang="en-US" dirty="0">
                <a:hlinkClick r:id="rId2"/>
              </a:rPr>
              <a:t>https://urs.earthdata.nasa.gov/</a:t>
            </a: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CFBFE39E-D899-45F2-90F5-A7A985DF6EC7}"/>
              </a:ext>
            </a:extLst>
          </p:cNvPr>
          <p:cNvSpPr/>
          <p:nvPr/>
        </p:nvSpPr>
        <p:spPr>
          <a:xfrm rot="5400000">
            <a:off x="8686733" y="3355772"/>
            <a:ext cx="2427513" cy="3205344"/>
          </a:xfrm>
          <a:prstGeom prst="wedgeRectCallout">
            <a:avLst>
              <a:gd name="adj1" fmla="val 25711"/>
              <a:gd name="adj2" fmla="val 57759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1DB920-3687-46CE-B198-D2048700E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759" y="3130776"/>
            <a:ext cx="6980649" cy="3318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8E0714-C65F-4B99-80D8-3D06205999FB}"/>
              </a:ext>
            </a:extLst>
          </p:cNvPr>
          <p:cNvSpPr txBox="1"/>
          <p:nvPr/>
        </p:nvSpPr>
        <p:spPr>
          <a:xfrm>
            <a:off x="8406678" y="3864170"/>
            <a:ext cx="3007179" cy="20774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Earthdata</a:t>
            </a:r>
          </a:p>
          <a:p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Management system for users getting Earth science data from any of the Distributed Active Archive Centers (</a:t>
            </a: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  <a:hlinkClick r:id="rId4"/>
              </a:rPr>
              <a:t>DAACs</a:t>
            </a:r>
            <a:r>
              <a:rPr lang="en-US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782182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Objectives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sp>
        <p:nvSpPr>
          <p:cNvPr id="82" name="Google Shape;82;p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 </a:t>
            </a:r>
            <a:r>
              <a:rPr lang="en-US" b="1" dirty="0"/>
              <a:t>Understand</a:t>
            </a:r>
            <a:r>
              <a:rPr lang="en-US" dirty="0"/>
              <a:t> the technical capabilities of the MODIS (VIIRS) instruments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 </a:t>
            </a:r>
            <a:r>
              <a:rPr lang="en-US" b="1" dirty="0"/>
              <a:t>Explore</a:t>
            </a:r>
            <a:r>
              <a:rPr lang="en-US" dirty="0"/>
              <a:t> some of the common applications for MODIS data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 </a:t>
            </a:r>
            <a:r>
              <a:rPr lang="en-US" b="1" dirty="0"/>
              <a:t>Download</a:t>
            </a:r>
            <a:r>
              <a:rPr lang="en-US" dirty="0"/>
              <a:t> some data with interactive Python script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dirty="0"/>
              <a:t> </a:t>
            </a:r>
            <a:r>
              <a:rPr lang="en-US" b="1" dirty="0"/>
              <a:t>Adapt</a:t>
            </a:r>
            <a:r>
              <a:rPr lang="en-US" dirty="0"/>
              <a:t> script for your own applications</a:t>
            </a:r>
          </a:p>
          <a:p>
            <a:pPr marL="146278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8458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8A8C46-DA5D-4C97-96DE-845E743E9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735" y="1742664"/>
            <a:ext cx="1924050" cy="237172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spcAft>
                <a:spcPts val="1200"/>
              </a:spcAft>
              <a:buNone/>
            </a:pPr>
            <a:r>
              <a:rPr lang="en-US" b="1" u="sng" dirty="0"/>
              <a:t>Mod</a:t>
            </a:r>
            <a:r>
              <a:rPr lang="en-US" u="sng" dirty="0"/>
              <a:t>erate Resolution </a:t>
            </a:r>
            <a:r>
              <a:rPr lang="en-US" b="1" u="sng" dirty="0"/>
              <a:t>I</a:t>
            </a:r>
            <a:r>
              <a:rPr lang="en-US" u="sng" dirty="0"/>
              <a:t>maging </a:t>
            </a:r>
            <a:r>
              <a:rPr lang="en-US" b="1" u="sng" dirty="0"/>
              <a:t>S</a:t>
            </a:r>
            <a:r>
              <a:rPr lang="en-US" u="sng" dirty="0"/>
              <a:t>pectroradiometer</a:t>
            </a:r>
          </a:p>
          <a:p>
            <a:pPr>
              <a:spcAft>
                <a:spcPts val="1200"/>
              </a:spcAft>
            </a:pPr>
            <a:r>
              <a:rPr lang="en-US" dirty="0"/>
              <a:t>One of the primary instruments aboard 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Terra</a:t>
            </a:r>
            <a:r>
              <a:rPr lang="en-US" dirty="0"/>
              <a:t> and </a:t>
            </a:r>
            <a:r>
              <a:rPr lang="en-US" b="1" i="1" dirty="0">
                <a:solidFill>
                  <a:srgbClr val="0070C0"/>
                </a:solidFill>
              </a:rPr>
              <a:t>Aqua</a:t>
            </a:r>
            <a:r>
              <a:rPr lang="en-US" dirty="0"/>
              <a:t> satellites</a:t>
            </a:r>
          </a:p>
          <a:p>
            <a:pPr>
              <a:spcAft>
                <a:spcPts val="1200"/>
              </a:spcAft>
            </a:pPr>
            <a:r>
              <a:rPr lang="en-US" dirty="0"/>
              <a:t>Launched in 1999/2002</a:t>
            </a:r>
          </a:p>
          <a:p>
            <a:pPr>
              <a:spcAft>
                <a:spcPts val="1200"/>
              </a:spcAft>
            </a:pPr>
            <a:r>
              <a:rPr lang="en-US" dirty="0"/>
              <a:t>Satellite revisit time: </a:t>
            </a:r>
            <a:r>
              <a:rPr lang="en-US" b="1" dirty="0"/>
              <a:t>1-2 days</a:t>
            </a:r>
          </a:p>
          <a:p>
            <a:pPr lvl="1">
              <a:spcAft>
                <a:spcPts val="1200"/>
              </a:spcAft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Terra</a:t>
            </a:r>
            <a:r>
              <a:rPr lang="en-US" dirty="0">
                <a:latin typeface="+mn-lt"/>
              </a:rPr>
              <a:t> = North </a:t>
            </a:r>
            <a:r>
              <a:rPr lang="en-US" dirty="0">
                <a:latin typeface="+mn-lt"/>
                <a:sym typeface="Wingdings" panose="05000000000000000000" pitchFamily="2" charset="2"/>
              </a:rPr>
              <a:t> South in the morning</a:t>
            </a:r>
          </a:p>
          <a:p>
            <a:pPr lvl="1">
              <a:spcAft>
                <a:spcPts val="1200"/>
              </a:spcAft>
            </a:pPr>
            <a:r>
              <a:rPr lang="en-US" b="1" dirty="0">
                <a:solidFill>
                  <a:srgbClr val="0070C0"/>
                </a:solidFill>
                <a:latin typeface="+mn-lt"/>
                <a:sym typeface="Wingdings" panose="05000000000000000000" pitchFamily="2" charset="2"/>
              </a:rPr>
              <a:t>Aqua</a:t>
            </a:r>
            <a:r>
              <a:rPr lang="en-US" dirty="0">
                <a:latin typeface="+mn-lt"/>
                <a:sym typeface="Wingdings" panose="05000000000000000000" pitchFamily="2" charset="2"/>
              </a:rPr>
              <a:t> = South  North in the afternoon</a:t>
            </a:r>
          </a:p>
          <a:p>
            <a:pPr>
              <a:spcAft>
                <a:spcPts val="1200"/>
              </a:spcAft>
            </a:pPr>
            <a:r>
              <a:rPr lang="en-US" dirty="0">
                <a:latin typeface="+mn-lt"/>
                <a:sym typeface="Wingdings" panose="05000000000000000000" pitchFamily="2" charset="2"/>
              </a:rPr>
              <a:t>Acquires 36 spectral bands</a:t>
            </a:r>
          </a:p>
          <a:p>
            <a:pPr>
              <a:spcAft>
                <a:spcPts val="1200"/>
              </a:spcAft>
            </a:pPr>
            <a:r>
              <a:rPr lang="en-US" dirty="0">
                <a:latin typeface="+mn-lt"/>
                <a:sym typeface="Wingdings" panose="05000000000000000000" pitchFamily="2" charset="2"/>
              </a:rPr>
              <a:t>Spatial resolution: 250-5,600 meters	</a:t>
            </a:r>
            <a:endParaRPr lang="en-US" dirty="0">
              <a:latin typeface="+mn-lt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What is MODIS?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pic>
        <p:nvPicPr>
          <p:cNvPr id="6" name="Picture 5" descr="A close-up of a microchip&#10;&#10;Description automatically generated with low confidence">
            <a:extLst>
              <a:ext uri="{FF2B5EF4-FFF2-40B4-BE49-F238E27FC236}">
                <a16:creationId xmlns:a16="http://schemas.microsoft.com/office/drawing/2014/main" id="{B5EA2909-EA32-4ED9-BC0C-D23032DB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881" y="4638675"/>
            <a:ext cx="2981325" cy="1533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030B52-59C0-4AA1-9017-A3E29994DB5D}"/>
              </a:ext>
            </a:extLst>
          </p:cNvPr>
          <p:cNvSpPr txBox="1"/>
          <p:nvPr/>
        </p:nvSpPr>
        <p:spPr>
          <a:xfrm>
            <a:off x="10255907" y="3993135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Roboto" panose="020B0604020202020204" pitchFamily="2" charset="0"/>
                <a:ea typeface="Roboto" panose="020B0604020202020204" pitchFamily="2" charset="0"/>
              </a:rPr>
              <a:t>Terra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98D22-B864-4B28-8B38-B978FA386045}"/>
              </a:ext>
            </a:extLst>
          </p:cNvPr>
          <p:cNvSpPr txBox="1"/>
          <p:nvPr/>
        </p:nvSpPr>
        <p:spPr>
          <a:xfrm>
            <a:off x="8205108" y="5976863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latin typeface="Roboto" panose="020B0604020202020204" pitchFamily="2" charset="0"/>
                <a:ea typeface="Roboto" panose="020B0604020202020204" pitchFamily="2" charset="0"/>
              </a:rPr>
              <a:t>Aqua</a:t>
            </a:r>
          </a:p>
        </p:txBody>
      </p:sp>
    </p:spTree>
    <p:extLst>
      <p:ext uri="{BB962C8B-B14F-4D97-AF65-F5344CB8AC3E}">
        <p14:creationId xmlns:p14="http://schemas.microsoft.com/office/powerpoint/2010/main" val="2413593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C2A690B-0CE6-433D-AD4D-00F07C937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393" y="2412546"/>
            <a:ext cx="4873890" cy="4354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76200" indent="0">
              <a:spcAft>
                <a:spcPts val="1200"/>
              </a:spcAft>
              <a:buNone/>
            </a:pPr>
            <a:r>
              <a:rPr lang="en-US" b="1" u="sng" dirty="0"/>
              <a:t>V</a:t>
            </a:r>
            <a:r>
              <a:rPr lang="en-US" u="sng" dirty="0"/>
              <a:t>isible </a:t>
            </a:r>
            <a:r>
              <a:rPr lang="en-US" b="1" u="sng" dirty="0"/>
              <a:t>I</a:t>
            </a:r>
            <a:r>
              <a:rPr lang="en-US" u="sng" dirty="0"/>
              <a:t>nfrared </a:t>
            </a:r>
            <a:r>
              <a:rPr lang="en-US" b="1" u="sng" dirty="0"/>
              <a:t>I</a:t>
            </a:r>
            <a:r>
              <a:rPr lang="en-US" u="sng" dirty="0"/>
              <a:t>maging </a:t>
            </a:r>
            <a:r>
              <a:rPr lang="en-US" b="1" u="sng" dirty="0"/>
              <a:t>R</a:t>
            </a:r>
            <a:r>
              <a:rPr lang="en-US" u="sng" dirty="0"/>
              <a:t>adiometer </a:t>
            </a:r>
            <a:r>
              <a:rPr lang="en-US" b="1" u="sng" dirty="0"/>
              <a:t>S</a:t>
            </a:r>
            <a:r>
              <a:rPr lang="en-US" u="sng" dirty="0"/>
              <a:t>uite</a:t>
            </a:r>
          </a:p>
          <a:p>
            <a:pPr>
              <a:spcAft>
                <a:spcPts val="1200"/>
              </a:spcAft>
            </a:pPr>
            <a:r>
              <a:rPr lang="en-US" dirty="0"/>
              <a:t>One of the primary instruments aboard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Suomi NPP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and NOAA-20 weather satellite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chemeClr val="tx1"/>
                </a:solidFill>
              </a:rPr>
              <a:t>Launched in 2011</a:t>
            </a:r>
          </a:p>
          <a:p>
            <a:pPr>
              <a:spcAft>
                <a:spcPts val="1200"/>
              </a:spcAft>
            </a:pPr>
            <a:r>
              <a:rPr lang="en-US" dirty="0"/>
              <a:t>Second-gen moderate-resolution radiometer</a:t>
            </a:r>
          </a:p>
          <a:p>
            <a:pPr lvl="1">
              <a:spcAft>
                <a:spcPts val="1200"/>
              </a:spcAft>
            </a:pPr>
            <a:r>
              <a:rPr lang="en-US" dirty="0">
                <a:latin typeface="+mn-lt"/>
                <a:sym typeface="Wingdings" panose="05000000000000000000" pitchFamily="2" charset="2"/>
              </a:rPr>
              <a:t>Continues MODIS record</a:t>
            </a:r>
          </a:p>
          <a:p>
            <a:pPr>
              <a:spcAft>
                <a:spcPts val="1200"/>
              </a:spcAft>
            </a:pPr>
            <a:r>
              <a:rPr lang="en-US" dirty="0">
                <a:latin typeface="+mn-lt"/>
                <a:sym typeface="Wingdings" panose="05000000000000000000" pitchFamily="2" charset="2"/>
              </a:rPr>
              <a:t>Fewer bands (22) but improves resolution: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en-US" dirty="0">
                <a:latin typeface="+mn-lt"/>
                <a:sym typeface="Wingdings" panose="05000000000000000000" pitchFamily="2" charset="2"/>
              </a:rPr>
              <a:t>	</a:t>
            </a:r>
            <a:r>
              <a:rPr lang="en-US" dirty="0">
                <a:latin typeface="+mn-lt"/>
                <a:sym typeface="Wingdings" panose="05000000000000000000" pitchFamily="2" charset="2"/>
                <a:hlinkClick r:id="rId3"/>
              </a:rPr>
              <a:t>“A Clearer View of Fire”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en-US" dirty="0">
                <a:latin typeface="+mn-lt"/>
                <a:sym typeface="Wingdings" panose="05000000000000000000" pitchFamily="2" charset="2"/>
              </a:rPr>
              <a:t>	- </a:t>
            </a:r>
            <a:r>
              <a:rPr lang="en-US" sz="1800" dirty="0"/>
              <a:t>December 8, 2015</a:t>
            </a:r>
            <a:endParaRPr lang="en-US" sz="1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en-US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What is VIIRS?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2F392D6D-00F2-42DC-ABAF-D760E5A4C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83" y="984094"/>
            <a:ext cx="9405258" cy="491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24F44-F9BF-4696-A5E5-85E15126C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MODIS vs. VIIRS: Spectral Bands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839AE-1947-403C-B8F1-93F21AF1D693}"/>
              </a:ext>
            </a:extLst>
          </p:cNvPr>
          <p:cNvSpPr txBox="1"/>
          <p:nvPr/>
        </p:nvSpPr>
        <p:spPr>
          <a:xfrm>
            <a:off x="5396593" y="6029146"/>
            <a:ext cx="61341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Source:</a:t>
            </a:r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https://wildfiretoday.com/2013/11/14/better-satellite-imagery-enables-improved-wildfire-mapping-and-growth-predictions/</a:t>
            </a:r>
          </a:p>
        </p:txBody>
      </p:sp>
    </p:spTree>
    <p:extLst>
      <p:ext uri="{BB962C8B-B14F-4D97-AF65-F5344CB8AC3E}">
        <p14:creationId xmlns:p14="http://schemas.microsoft.com/office/powerpoint/2010/main" val="291032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8E17-039C-4C59-B5BD-AC008006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products are available?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CD5A7-5C40-4AAD-82CE-AF34E7F1B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MODIS Product table shows available products for different application areas:</a:t>
            </a:r>
            <a:br>
              <a:rPr lang="en-US" dirty="0"/>
            </a:br>
            <a:r>
              <a:rPr lang="en-US" dirty="0">
                <a:hlinkClick r:id="rId2"/>
              </a:rPr>
              <a:t>https://modis.gsfc.nasa.gov/data/dataprod/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B915A-3A7F-4616-B1B2-EF1003B0D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28" y="2135363"/>
            <a:ext cx="8063139" cy="43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96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78E2-4646-4FD9-B802-4DE9B944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3BDEF-668E-4439-941B-81C97A0E63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dirty="0"/>
              <a:t> Example dataset: </a:t>
            </a:r>
            <a:r>
              <a:rPr lang="en-US" b="1" dirty="0">
                <a:solidFill>
                  <a:srgbClr val="C00000"/>
                </a:solidFill>
              </a:rPr>
              <a:t>Thermal Anomalies/Fire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B37943-5D8F-4D9A-A5BA-15368AA19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71494"/>
          <a:stretch/>
        </p:blipFill>
        <p:spPr>
          <a:xfrm>
            <a:off x="242252" y="1674570"/>
            <a:ext cx="11220450" cy="1547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74D05-813D-497C-8ABF-4740B4D98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4" y="3073174"/>
            <a:ext cx="10982325" cy="324802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637079-6421-449F-AC26-1525482A5708}"/>
              </a:ext>
            </a:extLst>
          </p:cNvPr>
          <p:cNvSpPr/>
          <p:nvPr/>
        </p:nvSpPr>
        <p:spPr>
          <a:xfrm>
            <a:off x="500743" y="4996543"/>
            <a:ext cx="4855028" cy="413657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56071E-0C3C-446D-BA76-621AB8C1A6AC}"/>
              </a:ext>
            </a:extLst>
          </p:cNvPr>
          <p:cNvSpPr/>
          <p:nvPr/>
        </p:nvSpPr>
        <p:spPr>
          <a:xfrm>
            <a:off x="8001000" y="4996543"/>
            <a:ext cx="1577590" cy="413657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818A6AB-9191-4FA1-B499-D9591142B2B6}"/>
              </a:ext>
            </a:extLst>
          </p:cNvPr>
          <p:cNvCxnSpPr>
            <a:cxnSpLocks/>
            <a:stCxn id="9" idx="0"/>
            <a:endCxn id="13" idx="2"/>
          </p:cNvCxnSpPr>
          <p:nvPr/>
        </p:nvCxnSpPr>
        <p:spPr>
          <a:xfrm flipV="1">
            <a:off x="2928257" y="3990516"/>
            <a:ext cx="644401" cy="100602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DF7DC8-3D12-4F66-8761-F598D0B346E0}"/>
              </a:ext>
            </a:extLst>
          </p:cNvPr>
          <p:cNvSpPr txBox="1"/>
          <p:nvPr/>
        </p:nvSpPr>
        <p:spPr>
          <a:xfrm>
            <a:off x="2359024" y="3559629"/>
            <a:ext cx="24272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00B0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Full product 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92761-E9E7-4DC0-AA00-00AD732615B8}"/>
              </a:ext>
            </a:extLst>
          </p:cNvPr>
          <p:cNvSpPr txBox="1"/>
          <p:nvPr/>
        </p:nvSpPr>
        <p:spPr>
          <a:xfrm>
            <a:off x="6278819" y="3559629"/>
            <a:ext cx="1595309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200" b="1" dirty="0">
                <a:solidFill>
                  <a:srgbClr val="7030A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Short name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22EA67-30E8-4283-8D27-F9359AC8C7D1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7076474" y="3990516"/>
            <a:ext cx="916718" cy="1192916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935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the data</a:t>
            </a:r>
          </a:p>
        </p:txBody>
      </p:sp>
      <p:pic>
        <p:nvPicPr>
          <p:cNvPr id="4" name="2021_wildfire_intensity_1080p30">
            <a:hlinkClick r:id="" action="ppaction://media"/>
            <a:extLst>
              <a:ext uri="{FF2B5EF4-FFF2-40B4-BE49-F238E27FC236}">
                <a16:creationId xmlns:a16="http://schemas.microsoft.com/office/drawing/2014/main" id="{3F3375FD-7FB6-4E3A-8B4F-E8FFDFCFBA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8823" y="1046613"/>
            <a:ext cx="9260631" cy="520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 Real-Time (NRT) Capabilities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D49C0-6F4C-4EBC-9B42-FDCA20434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mid-latitudes MODIS/VIIRS can image surface of the Earth </a:t>
            </a:r>
            <a:r>
              <a:rPr lang="en-US" b="1" dirty="0"/>
              <a:t>twice daily</a:t>
            </a:r>
            <a:endParaRPr lang="en-US" dirty="0"/>
          </a:p>
          <a:p>
            <a:r>
              <a:rPr lang="en-US" dirty="0"/>
              <a:t>This makes these sensors suitable for NRT applications: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9A9504-91C4-40B3-8DFA-E6E69BBC7854}"/>
              </a:ext>
            </a:extLst>
          </p:cNvPr>
          <p:cNvSpPr txBox="1"/>
          <p:nvPr/>
        </p:nvSpPr>
        <p:spPr>
          <a:xfrm>
            <a:off x="1228003" y="2896173"/>
            <a:ext cx="9732818" cy="283154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en-US" sz="4000" b="1" dirty="0">
                <a:latin typeface="Georgia" panose="02040502050405020303" pitchFamily="18" charset="0"/>
              </a:rPr>
              <a:t>near real-time</a:t>
            </a:r>
          </a:p>
          <a:p>
            <a:pPr marL="76200" indent="0">
              <a:spcAft>
                <a:spcPts val="1200"/>
              </a:spcAft>
              <a:buNone/>
            </a:pPr>
            <a:r>
              <a:rPr lang="en-US" sz="2500" i="1" dirty="0">
                <a:latin typeface="Georgia" panose="02040502050405020303" pitchFamily="18" charset="0"/>
              </a:rPr>
              <a:t>adj</a:t>
            </a:r>
          </a:p>
          <a:p>
            <a:pPr marL="76200" indent="0"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“Data products are generated and especially useful for users whose primary interest is the low latency for data availability. While standard data products are available within a few days of observation, NRT data products are usually available within 3 hours of observation”</a:t>
            </a:r>
          </a:p>
        </p:txBody>
      </p:sp>
    </p:spTree>
    <p:extLst>
      <p:ext uri="{BB962C8B-B14F-4D97-AF65-F5344CB8AC3E}">
        <p14:creationId xmlns:p14="http://schemas.microsoft.com/office/powerpoint/2010/main" val="3098892762"/>
      </p:ext>
    </p:extLst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ustom 1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598</Words>
  <Application>Microsoft Office PowerPoint</Application>
  <PresentationFormat>Custom</PresentationFormat>
  <Paragraphs>73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Roboto Light</vt:lpstr>
      <vt:lpstr>Amasis MT Pro Medium</vt:lpstr>
      <vt:lpstr>Georgia</vt:lpstr>
      <vt:lpstr>Century Gothic</vt:lpstr>
      <vt:lpstr>Calibri</vt:lpstr>
      <vt:lpstr>Roboto</vt:lpstr>
      <vt:lpstr>Arial</vt:lpstr>
      <vt:lpstr>Times New Roman</vt:lpstr>
      <vt:lpstr>Roboto Black</vt:lpstr>
      <vt:lpstr>ARSET</vt:lpstr>
      <vt:lpstr>Introduction Applications for MODIS (and VIIRS)</vt:lpstr>
      <vt:lpstr>Objectives</vt:lpstr>
      <vt:lpstr>What is MODIS?</vt:lpstr>
      <vt:lpstr>What is VIIRS?</vt:lpstr>
      <vt:lpstr>MODIS vs. VIIRS: Spectral Bands</vt:lpstr>
      <vt:lpstr>What products are available?</vt:lpstr>
      <vt:lpstr>Exploring the data</vt:lpstr>
      <vt:lpstr>Visualizing the data</vt:lpstr>
      <vt:lpstr>Near Real-Time (NRT) Capabilities</vt:lpstr>
      <vt:lpstr>NASA LANCE: Near Real-Time Data and Imagery</vt:lpstr>
      <vt:lpstr>NASA LANCE: Near Real-Time Data and Imagery</vt:lpstr>
      <vt:lpstr>MODIS/VIIRS Access and Analysis: Exercises</vt:lpstr>
      <vt:lpstr>Exercise 1: Import VIIRS fire data into QGIS</vt:lpstr>
      <vt:lpstr>Exercise 2: Access and Analyze MODIS NDVI with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&amp; Analysis of MODIS NDVI Over the Sao Francisco Verdadeiro Watershed</dc:title>
  <dc:creator>Elizabeth Hook</dc:creator>
  <cp:lastModifiedBy>Oddo, Perry C (GSFC-617.0)[SCIENCE SYSTEMS AND APPLICATIONS INC]</cp:lastModifiedBy>
  <cp:revision>21</cp:revision>
  <dcterms:created xsi:type="dcterms:W3CDTF">2016-01-25T16:50:10Z</dcterms:created>
  <dcterms:modified xsi:type="dcterms:W3CDTF">2022-11-15T06:18:35Z</dcterms:modified>
</cp:coreProperties>
</file>